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7"/>
  </p:notesMasterIdLst>
  <p:sldIdLst>
    <p:sldId id="256" r:id="rId2"/>
    <p:sldId id="260" r:id="rId3"/>
    <p:sldId id="257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A184EE-2914-46C9-B565-B60FAD613CE8}" v="11" dt="2026-02-06T15:35:39.1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horbani, Payman" userId="a45f9958-c696-4e23-ba70-fcf5e7b5c74e" providerId="ADAL" clId="{B7572CFE-CCC4-482C-934A-B52AB8F4C9DE}"/>
    <pc:docChg chg="addSld delSld modSld">
      <pc:chgData name="Ghorbani, Payman" userId="a45f9958-c696-4e23-ba70-fcf5e7b5c74e" providerId="ADAL" clId="{B7572CFE-CCC4-482C-934A-B52AB8F4C9DE}" dt="2026-02-06T15:38:33.880" v="272" actId="13926"/>
      <pc:docMkLst>
        <pc:docMk/>
      </pc:docMkLst>
      <pc:sldChg chg="modSp del mod">
        <pc:chgData name="Ghorbani, Payman" userId="a45f9958-c696-4e23-ba70-fcf5e7b5c74e" providerId="ADAL" clId="{B7572CFE-CCC4-482C-934A-B52AB8F4C9DE}" dt="2026-02-06T15:37:46.339" v="269" actId="2696"/>
        <pc:sldMkLst>
          <pc:docMk/>
          <pc:sldMk cId="274425737" sldId="258"/>
        </pc:sldMkLst>
        <pc:spChg chg="mod">
          <ac:chgData name="Ghorbani, Payman" userId="a45f9958-c696-4e23-ba70-fcf5e7b5c74e" providerId="ADAL" clId="{B7572CFE-CCC4-482C-934A-B52AB8F4C9DE}" dt="2026-02-06T15:28:58.489" v="6" actId="21"/>
          <ac:spMkLst>
            <pc:docMk/>
            <pc:sldMk cId="274425737" sldId="258"/>
            <ac:spMk id="2" creationId="{C7DF5DD1-C76E-48EA-4006-3F60AAEA7660}"/>
          </ac:spMkLst>
        </pc:spChg>
        <pc:graphicFrameChg chg="mod">
          <ac:chgData name="Ghorbani, Payman" userId="a45f9958-c696-4e23-ba70-fcf5e7b5c74e" providerId="ADAL" clId="{B7572CFE-CCC4-482C-934A-B52AB8F4C9DE}" dt="2026-02-06T15:29:21.067" v="10"/>
          <ac:graphicFrameMkLst>
            <pc:docMk/>
            <pc:sldMk cId="274425737" sldId="258"/>
            <ac:graphicFrameMk id="5" creationId="{898DA798-C3C5-E9F1-4A39-B0C81A1060BC}"/>
          </ac:graphicFrameMkLst>
        </pc:graphicFrameChg>
      </pc:sldChg>
      <pc:sldChg chg="modSp mod">
        <pc:chgData name="Ghorbani, Payman" userId="a45f9958-c696-4e23-ba70-fcf5e7b5c74e" providerId="ADAL" clId="{B7572CFE-CCC4-482C-934A-B52AB8F4C9DE}" dt="2026-02-06T15:38:33.880" v="272" actId="13926"/>
        <pc:sldMkLst>
          <pc:docMk/>
          <pc:sldMk cId="685412851" sldId="259"/>
        </pc:sldMkLst>
        <pc:spChg chg="mod">
          <ac:chgData name="Ghorbani, Payman" userId="a45f9958-c696-4e23-ba70-fcf5e7b5c74e" providerId="ADAL" clId="{B7572CFE-CCC4-482C-934A-B52AB8F4C9DE}" dt="2026-02-06T15:38:33.880" v="272" actId="13926"/>
          <ac:spMkLst>
            <pc:docMk/>
            <pc:sldMk cId="685412851" sldId="259"/>
            <ac:spMk id="3" creationId="{B9342E82-373F-0AE3-A7B5-B3156ACC3280}"/>
          </ac:spMkLst>
        </pc:spChg>
      </pc:sldChg>
      <pc:sldChg chg="modSp mod">
        <pc:chgData name="Ghorbani, Payman" userId="a45f9958-c696-4e23-ba70-fcf5e7b5c74e" providerId="ADAL" clId="{B7572CFE-CCC4-482C-934A-B52AB8F4C9DE}" dt="2026-02-06T15:21:22.141" v="1" actId="20577"/>
        <pc:sldMkLst>
          <pc:docMk/>
          <pc:sldMk cId="3786983347" sldId="260"/>
        </pc:sldMkLst>
        <pc:spChg chg="mod">
          <ac:chgData name="Ghorbani, Payman" userId="a45f9958-c696-4e23-ba70-fcf5e7b5c74e" providerId="ADAL" clId="{B7572CFE-CCC4-482C-934A-B52AB8F4C9DE}" dt="2026-02-06T15:21:22.141" v="1" actId="20577"/>
          <ac:spMkLst>
            <pc:docMk/>
            <pc:sldMk cId="3786983347" sldId="260"/>
            <ac:spMk id="3" creationId="{DF591C80-2678-EF76-2A16-21B8DA04B75B}"/>
          </ac:spMkLst>
        </pc:spChg>
      </pc:sldChg>
      <pc:sldChg chg="modSp new mod">
        <pc:chgData name="Ghorbani, Payman" userId="a45f9958-c696-4e23-ba70-fcf5e7b5c74e" providerId="ADAL" clId="{B7572CFE-CCC4-482C-934A-B52AB8F4C9DE}" dt="2026-02-06T15:37:38.685" v="268" actId="20577"/>
        <pc:sldMkLst>
          <pc:docMk/>
          <pc:sldMk cId="270351748" sldId="261"/>
        </pc:sldMkLst>
        <pc:spChg chg="mod">
          <ac:chgData name="Ghorbani, Payman" userId="a45f9958-c696-4e23-ba70-fcf5e7b5c74e" providerId="ADAL" clId="{B7572CFE-CCC4-482C-934A-B52AB8F4C9DE}" dt="2026-02-06T15:29:06.101" v="8" actId="14100"/>
          <ac:spMkLst>
            <pc:docMk/>
            <pc:sldMk cId="270351748" sldId="261"/>
            <ac:spMk id="2" creationId="{7797F8A5-839D-C519-7FD0-945F88CDA2A8}"/>
          </ac:spMkLst>
        </pc:spChg>
        <pc:spChg chg="mod">
          <ac:chgData name="Ghorbani, Payman" userId="a45f9958-c696-4e23-ba70-fcf5e7b5c74e" providerId="ADAL" clId="{B7572CFE-CCC4-482C-934A-B52AB8F4C9DE}" dt="2026-02-06T15:37:38.685" v="268" actId="20577"/>
          <ac:spMkLst>
            <pc:docMk/>
            <pc:sldMk cId="270351748" sldId="261"/>
            <ac:spMk id="3" creationId="{062FEC8B-5F7E-529B-1CAC-5A71D8395841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63F8D2-607C-43A2-8651-F45A99D237D5}" type="doc">
      <dgm:prSet loTypeId="urn:microsoft.com/office/officeart/2005/8/layout/process4" loCatId="process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571B038-A809-4C4B-A2BA-156330A3991E}">
      <dgm:prSet/>
      <dgm:spPr/>
      <dgm:t>
        <a:bodyPr/>
        <a:lstStyle/>
        <a:p>
          <a:r>
            <a:rPr lang="en-GB"/>
            <a:t>Bullet points:</a:t>
          </a:r>
          <a:endParaRPr lang="en-US"/>
        </a:p>
      </dgm:t>
    </dgm:pt>
    <dgm:pt modelId="{CA6FB0B6-EC52-4B3F-8920-5C745855E97A}" type="parTrans" cxnId="{145B7858-13CB-4545-9D0A-1D7453A4A1CB}">
      <dgm:prSet/>
      <dgm:spPr/>
      <dgm:t>
        <a:bodyPr/>
        <a:lstStyle/>
        <a:p>
          <a:endParaRPr lang="en-US"/>
        </a:p>
      </dgm:t>
    </dgm:pt>
    <dgm:pt modelId="{99E1255A-CA91-4E7C-9776-7F6704229EFC}" type="sibTrans" cxnId="{145B7858-13CB-4545-9D0A-1D7453A4A1CB}">
      <dgm:prSet/>
      <dgm:spPr/>
      <dgm:t>
        <a:bodyPr/>
        <a:lstStyle/>
        <a:p>
          <a:endParaRPr lang="en-US"/>
        </a:p>
      </dgm:t>
    </dgm:pt>
    <dgm:pt modelId="{9D2FF1CC-5CBE-4FBE-ACD0-3EF578B15CEC}">
      <dgm:prSet/>
      <dgm:spPr/>
      <dgm:t>
        <a:bodyPr/>
        <a:lstStyle/>
        <a:p>
          <a:r>
            <a:rPr lang="en-GB"/>
            <a:t>Exploited trusted software supply chains</a:t>
          </a:r>
          <a:endParaRPr lang="en-US"/>
        </a:p>
      </dgm:t>
    </dgm:pt>
    <dgm:pt modelId="{45FB3E60-3878-453C-A046-E670F07332B5}" type="parTrans" cxnId="{9062D090-2F0E-458E-B4F1-7FFC0C5EF2E3}">
      <dgm:prSet/>
      <dgm:spPr/>
      <dgm:t>
        <a:bodyPr/>
        <a:lstStyle/>
        <a:p>
          <a:endParaRPr lang="en-US"/>
        </a:p>
      </dgm:t>
    </dgm:pt>
    <dgm:pt modelId="{97A37768-33DF-43DD-A153-478514AAEF8C}" type="sibTrans" cxnId="{9062D090-2F0E-458E-B4F1-7FFC0C5EF2E3}">
      <dgm:prSet/>
      <dgm:spPr/>
      <dgm:t>
        <a:bodyPr/>
        <a:lstStyle/>
        <a:p>
          <a:endParaRPr lang="en-US"/>
        </a:p>
      </dgm:t>
    </dgm:pt>
    <dgm:pt modelId="{18741AC8-6696-49B2-9008-7FB0C7884F9B}">
      <dgm:prSet/>
      <dgm:spPr/>
      <dgm:t>
        <a:bodyPr/>
        <a:lstStyle/>
        <a:p>
          <a:r>
            <a:rPr lang="en-GB"/>
            <a:t>Weak validation of updates</a:t>
          </a:r>
          <a:endParaRPr lang="en-US"/>
        </a:p>
      </dgm:t>
    </dgm:pt>
    <dgm:pt modelId="{A2FB66C9-1505-4AF3-A25B-17E995C8DCA7}" type="parTrans" cxnId="{893BA0C1-0B91-49EB-AF08-3E48B185854E}">
      <dgm:prSet/>
      <dgm:spPr/>
      <dgm:t>
        <a:bodyPr/>
        <a:lstStyle/>
        <a:p>
          <a:endParaRPr lang="en-US"/>
        </a:p>
      </dgm:t>
    </dgm:pt>
    <dgm:pt modelId="{2C03151B-90D1-4BD9-982E-4A9FC040C434}" type="sibTrans" cxnId="{893BA0C1-0B91-49EB-AF08-3E48B185854E}">
      <dgm:prSet/>
      <dgm:spPr/>
      <dgm:t>
        <a:bodyPr/>
        <a:lstStyle/>
        <a:p>
          <a:endParaRPr lang="en-US"/>
        </a:p>
      </dgm:t>
    </dgm:pt>
    <dgm:pt modelId="{B9DADB1E-5B47-40E5-830B-CFDE74610033}">
      <dgm:prSet/>
      <dgm:spPr/>
      <dgm:t>
        <a:bodyPr/>
        <a:lstStyle/>
        <a:p>
          <a:r>
            <a:rPr lang="en-GB"/>
            <a:t>Long-term access to sensitive data</a:t>
          </a:r>
          <a:endParaRPr lang="en-US"/>
        </a:p>
      </dgm:t>
    </dgm:pt>
    <dgm:pt modelId="{658B32FF-138E-4132-982D-AF2E74B0E8DB}" type="parTrans" cxnId="{CC575BD6-5B88-474A-A034-AF1524102421}">
      <dgm:prSet/>
      <dgm:spPr/>
      <dgm:t>
        <a:bodyPr/>
        <a:lstStyle/>
        <a:p>
          <a:endParaRPr lang="en-US"/>
        </a:p>
      </dgm:t>
    </dgm:pt>
    <dgm:pt modelId="{A1599F48-D7C8-46F0-A64C-0D0D6AF4F4A6}" type="sibTrans" cxnId="{CC575BD6-5B88-474A-A034-AF1524102421}">
      <dgm:prSet/>
      <dgm:spPr/>
      <dgm:t>
        <a:bodyPr/>
        <a:lstStyle/>
        <a:p>
          <a:endParaRPr lang="en-US"/>
        </a:p>
      </dgm:t>
    </dgm:pt>
    <dgm:pt modelId="{2147EC1A-768B-4CF6-A66E-718B7946850E}">
      <dgm:prSet/>
      <dgm:spPr/>
      <dgm:t>
        <a:bodyPr/>
        <a:lstStyle/>
        <a:p>
          <a:r>
            <a:rPr lang="en-GB"/>
            <a:t>Impact chart: Government vs Private Sector disruption</a:t>
          </a:r>
          <a:endParaRPr lang="en-US"/>
        </a:p>
      </dgm:t>
    </dgm:pt>
    <dgm:pt modelId="{B0361754-AEB4-4410-949A-61B5772F6AC7}" type="parTrans" cxnId="{C9BE4385-BBE6-4723-B55C-5777CC28AD02}">
      <dgm:prSet/>
      <dgm:spPr/>
      <dgm:t>
        <a:bodyPr/>
        <a:lstStyle/>
        <a:p>
          <a:endParaRPr lang="en-US"/>
        </a:p>
      </dgm:t>
    </dgm:pt>
    <dgm:pt modelId="{7DC7A6BB-64C3-481C-A5F8-25C344A47C18}" type="sibTrans" cxnId="{C9BE4385-BBE6-4723-B55C-5777CC28AD02}">
      <dgm:prSet/>
      <dgm:spPr/>
      <dgm:t>
        <a:bodyPr/>
        <a:lstStyle/>
        <a:p>
          <a:endParaRPr lang="en-US"/>
        </a:p>
      </dgm:t>
    </dgm:pt>
    <dgm:pt modelId="{E5E24019-223B-44F1-82FA-9C8E571A9323}" type="pres">
      <dgm:prSet presAssocID="{EE63F8D2-607C-43A2-8651-F45A99D237D5}" presName="Name0" presStyleCnt="0">
        <dgm:presLayoutVars>
          <dgm:dir/>
          <dgm:animLvl val="lvl"/>
          <dgm:resizeHandles val="exact"/>
        </dgm:presLayoutVars>
      </dgm:prSet>
      <dgm:spPr/>
    </dgm:pt>
    <dgm:pt modelId="{D1E8329F-73CD-430D-9470-5160569D2C9B}" type="pres">
      <dgm:prSet presAssocID="{2147EC1A-768B-4CF6-A66E-718B7946850E}" presName="boxAndChildren" presStyleCnt="0"/>
      <dgm:spPr/>
    </dgm:pt>
    <dgm:pt modelId="{DEE47A64-F38D-4F59-ACD2-9C5DD6C54421}" type="pres">
      <dgm:prSet presAssocID="{2147EC1A-768B-4CF6-A66E-718B7946850E}" presName="parentTextBox" presStyleLbl="node1" presStyleIdx="0" presStyleCnt="2"/>
      <dgm:spPr/>
    </dgm:pt>
    <dgm:pt modelId="{55F1A682-1741-4DFE-9808-5A725C5C7F9F}" type="pres">
      <dgm:prSet presAssocID="{99E1255A-CA91-4E7C-9776-7F6704229EFC}" presName="sp" presStyleCnt="0"/>
      <dgm:spPr/>
    </dgm:pt>
    <dgm:pt modelId="{702A0A69-006F-4D9D-8E0F-B62D4228841B}" type="pres">
      <dgm:prSet presAssocID="{F571B038-A809-4C4B-A2BA-156330A3991E}" presName="arrowAndChildren" presStyleCnt="0"/>
      <dgm:spPr/>
    </dgm:pt>
    <dgm:pt modelId="{D73491ED-8813-43BC-A21A-BB2DEB3134EC}" type="pres">
      <dgm:prSet presAssocID="{F571B038-A809-4C4B-A2BA-156330A3991E}" presName="parentTextArrow" presStyleLbl="node1" presStyleIdx="0" presStyleCnt="2"/>
      <dgm:spPr/>
    </dgm:pt>
    <dgm:pt modelId="{85BD0E87-658F-4358-A9E4-7F338B32C175}" type="pres">
      <dgm:prSet presAssocID="{F571B038-A809-4C4B-A2BA-156330A3991E}" presName="arrow" presStyleLbl="node1" presStyleIdx="1" presStyleCnt="2"/>
      <dgm:spPr/>
    </dgm:pt>
    <dgm:pt modelId="{0B14B9A8-551D-4BFD-8373-8EA2C73A802C}" type="pres">
      <dgm:prSet presAssocID="{F571B038-A809-4C4B-A2BA-156330A3991E}" presName="descendantArrow" presStyleCnt="0"/>
      <dgm:spPr/>
    </dgm:pt>
    <dgm:pt modelId="{7E299B24-A4F1-4C0F-9EBE-1ED4E7C86578}" type="pres">
      <dgm:prSet presAssocID="{9D2FF1CC-5CBE-4FBE-ACD0-3EF578B15CEC}" presName="childTextArrow" presStyleLbl="fgAccFollowNode1" presStyleIdx="0" presStyleCnt="3">
        <dgm:presLayoutVars>
          <dgm:bulletEnabled val="1"/>
        </dgm:presLayoutVars>
      </dgm:prSet>
      <dgm:spPr/>
    </dgm:pt>
    <dgm:pt modelId="{0A22CC4C-0BD0-4FEA-A56D-97E727EDFAEF}" type="pres">
      <dgm:prSet presAssocID="{18741AC8-6696-49B2-9008-7FB0C7884F9B}" presName="childTextArrow" presStyleLbl="fgAccFollowNode1" presStyleIdx="1" presStyleCnt="3">
        <dgm:presLayoutVars>
          <dgm:bulletEnabled val="1"/>
        </dgm:presLayoutVars>
      </dgm:prSet>
      <dgm:spPr/>
    </dgm:pt>
    <dgm:pt modelId="{0AB288D4-6725-48CD-9521-8921D536C2B7}" type="pres">
      <dgm:prSet presAssocID="{B9DADB1E-5B47-40E5-830B-CFDE74610033}" presName="childTextArrow" presStyleLbl="fgAccFollowNode1" presStyleIdx="2" presStyleCnt="3">
        <dgm:presLayoutVars>
          <dgm:bulletEnabled val="1"/>
        </dgm:presLayoutVars>
      </dgm:prSet>
      <dgm:spPr/>
    </dgm:pt>
  </dgm:ptLst>
  <dgm:cxnLst>
    <dgm:cxn modelId="{74034201-84BE-45B2-8513-74D1140999D5}" type="presOf" srcId="{9D2FF1CC-5CBE-4FBE-ACD0-3EF578B15CEC}" destId="{7E299B24-A4F1-4C0F-9EBE-1ED4E7C86578}" srcOrd="0" destOrd="0" presId="urn:microsoft.com/office/officeart/2005/8/layout/process4"/>
    <dgm:cxn modelId="{B6409D18-CA0C-45FC-86C2-1470F26FBE5A}" type="presOf" srcId="{F571B038-A809-4C4B-A2BA-156330A3991E}" destId="{85BD0E87-658F-4358-A9E4-7F338B32C175}" srcOrd="1" destOrd="0" presId="urn:microsoft.com/office/officeart/2005/8/layout/process4"/>
    <dgm:cxn modelId="{70CA9D1F-B584-45C6-8A51-F5E80D2CAD12}" type="presOf" srcId="{18741AC8-6696-49B2-9008-7FB0C7884F9B}" destId="{0A22CC4C-0BD0-4FEA-A56D-97E727EDFAEF}" srcOrd="0" destOrd="0" presId="urn:microsoft.com/office/officeart/2005/8/layout/process4"/>
    <dgm:cxn modelId="{83019566-ACF5-4C09-AFFF-874F627B3516}" type="presOf" srcId="{2147EC1A-768B-4CF6-A66E-718B7946850E}" destId="{DEE47A64-F38D-4F59-ACD2-9C5DD6C54421}" srcOrd="0" destOrd="0" presId="urn:microsoft.com/office/officeart/2005/8/layout/process4"/>
    <dgm:cxn modelId="{145B7858-13CB-4545-9D0A-1D7453A4A1CB}" srcId="{EE63F8D2-607C-43A2-8651-F45A99D237D5}" destId="{F571B038-A809-4C4B-A2BA-156330A3991E}" srcOrd="0" destOrd="0" parTransId="{CA6FB0B6-EC52-4B3F-8920-5C745855E97A}" sibTransId="{99E1255A-CA91-4E7C-9776-7F6704229EFC}"/>
    <dgm:cxn modelId="{28B5D078-2610-4125-A412-6836573C36FD}" type="presOf" srcId="{B9DADB1E-5B47-40E5-830B-CFDE74610033}" destId="{0AB288D4-6725-48CD-9521-8921D536C2B7}" srcOrd="0" destOrd="0" presId="urn:microsoft.com/office/officeart/2005/8/layout/process4"/>
    <dgm:cxn modelId="{C9BE4385-BBE6-4723-B55C-5777CC28AD02}" srcId="{EE63F8D2-607C-43A2-8651-F45A99D237D5}" destId="{2147EC1A-768B-4CF6-A66E-718B7946850E}" srcOrd="1" destOrd="0" parTransId="{B0361754-AEB4-4410-949A-61B5772F6AC7}" sibTransId="{7DC7A6BB-64C3-481C-A5F8-25C344A47C18}"/>
    <dgm:cxn modelId="{9062D090-2F0E-458E-B4F1-7FFC0C5EF2E3}" srcId="{F571B038-A809-4C4B-A2BA-156330A3991E}" destId="{9D2FF1CC-5CBE-4FBE-ACD0-3EF578B15CEC}" srcOrd="0" destOrd="0" parTransId="{45FB3E60-3878-453C-A046-E670F07332B5}" sibTransId="{97A37768-33DF-43DD-A153-478514AAEF8C}"/>
    <dgm:cxn modelId="{F832A6BD-9F78-45D9-A2FC-2CBDB741817A}" type="presOf" srcId="{F571B038-A809-4C4B-A2BA-156330A3991E}" destId="{D73491ED-8813-43BC-A21A-BB2DEB3134EC}" srcOrd="0" destOrd="0" presId="urn:microsoft.com/office/officeart/2005/8/layout/process4"/>
    <dgm:cxn modelId="{893BA0C1-0B91-49EB-AF08-3E48B185854E}" srcId="{F571B038-A809-4C4B-A2BA-156330A3991E}" destId="{18741AC8-6696-49B2-9008-7FB0C7884F9B}" srcOrd="1" destOrd="0" parTransId="{A2FB66C9-1505-4AF3-A25B-17E995C8DCA7}" sibTransId="{2C03151B-90D1-4BD9-982E-4A9FC040C434}"/>
    <dgm:cxn modelId="{CC575BD6-5B88-474A-A034-AF1524102421}" srcId="{F571B038-A809-4C4B-A2BA-156330A3991E}" destId="{B9DADB1E-5B47-40E5-830B-CFDE74610033}" srcOrd="2" destOrd="0" parTransId="{658B32FF-138E-4132-982D-AF2E74B0E8DB}" sibTransId="{A1599F48-D7C8-46F0-A64C-0D0D6AF4F4A6}"/>
    <dgm:cxn modelId="{5EF711FE-A682-4E01-810E-8F6A024F390D}" type="presOf" srcId="{EE63F8D2-607C-43A2-8651-F45A99D237D5}" destId="{E5E24019-223B-44F1-82FA-9C8E571A9323}" srcOrd="0" destOrd="0" presId="urn:microsoft.com/office/officeart/2005/8/layout/process4"/>
    <dgm:cxn modelId="{80878079-6F23-43DF-8129-582F774AAA31}" type="presParOf" srcId="{E5E24019-223B-44F1-82FA-9C8E571A9323}" destId="{D1E8329F-73CD-430D-9470-5160569D2C9B}" srcOrd="0" destOrd="0" presId="urn:microsoft.com/office/officeart/2005/8/layout/process4"/>
    <dgm:cxn modelId="{26FB8E56-DD90-4B9C-B89D-50E1118A69DA}" type="presParOf" srcId="{D1E8329F-73CD-430D-9470-5160569D2C9B}" destId="{DEE47A64-F38D-4F59-ACD2-9C5DD6C54421}" srcOrd="0" destOrd="0" presId="urn:microsoft.com/office/officeart/2005/8/layout/process4"/>
    <dgm:cxn modelId="{2529E25F-44C9-498A-B51C-FB284B133B90}" type="presParOf" srcId="{E5E24019-223B-44F1-82FA-9C8E571A9323}" destId="{55F1A682-1741-4DFE-9808-5A725C5C7F9F}" srcOrd="1" destOrd="0" presId="urn:microsoft.com/office/officeart/2005/8/layout/process4"/>
    <dgm:cxn modelId="{16864B9C-D5FB-4FC8-9FA0-B75A910779AB}" type="presParOf" srcId="{E5E24019-223B-44F1-82FA-9C8E571A9323}" destId="{702A0A69-006F-4D9D-8E0F-B62D4228841B}" srcOrd="2" destOrd="0" presId="urn:microsoft.com/office/officeart/2005/8/layout/process4"/>
    <dgm:cxn modelId="{E3FA0BEA-FCB8-4FEB-A85F-ACFCC4F7887E}" type="presParOf" srcId="{702A0A69-006F-4D9D-8E0F-B62D4228841B}" destId="{D73491ED-8813-43BC-A21A-BB2DEB3134EC}" srcOrd="0" destOrd="0" presId="urn:microsoft.com/office/officeart/2005/8/layout/process4"/>
    <dgm:cxn modelId="{F63ADD91-01A0-4883-9B94-4A295BB4186D}" type="presParOf" srcId="{702A0A69-006F-4D9D-8E0F-B62D4228841B}" destId="{85BD0E87-658F-4358-A9E4-7F338B32C175}" srcOrd="1" destOrd="0" presId="urn:microsoft.com/office/officeart/2005/8/layout/process4"/>
    <dgm:cxn modelId="{47CC98B5-767F-4574-82C3-8F1C68C82F01}" type="presParOf" srcId="{702A0A69-006F-4D9D-8E0F-B62D4228841B}" destId="{0B14B9A8-551D-4BFD-8373-8EA2C73A802C}" srcOrd="2" destOrd="0" presId="urn:microsoft.com/office/officeart/2005/8/layout/process4"/>
    <dgm:cxn modelId="{1822E745-7B64-4170-A6C7-326B04CF72CF}" type="presParOf" srcId="{0B14B9A8-551D-4BFD-8373-8EA2C73A802C}" destId="{7E299B24-A4F1-4C0F-9EBE-1ED4E7C86578}" srcOrd="0" destOrd="0" presId="urn:microsoft.com/office/officeart/2005/8/layout/process4"/>
    <dgm:cxn modelId="{984DC298-FEF6-47AD-869E-EE392F987D19}" type="presParOf" srcId="{0B14B9A8-551D-4BFD-8373-8EA2C73A802C}" destId="{0A22CC4C-0BD0-4FEA-A56D-97E727EDFAEF}" srcOrd="1" destOrd="0" presId="urn:microsoft.com/office/officeart/2005/8/layout/process4"/>
    <dgm:cxn modelId="{C30A8F6A-E1DE-43CC-8758-B16ED1D5131C}" type="presParOf" srcId="{0B14B9A8-551D-4BFD-8373-8EA2C73A802C}" destId="{0AB288D4-6725-48CD-9521-8921D536C2B7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E47A64-F38D-4F59-ACD2-9C5DD6C54421}">
      <dsp:nvSpPr>
        <dsp:cNvPr id="0" name=""/>
        <dsp:cNvSpPr/>
      </dsp:nvSpPr>
      <dsp:spPr>
        <a:xfrm>
          <a:off x="0" y="2470633"/>
          <a:ext cx="9618133" cy="162100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Impact chart: Government vs Private Sector disruption</a:t>
          </a:r>
          <a:endParaRPr lang="en-US" sz="3100" kern="1200"/>
        </a:p>
      </dsp:txBody>
      <dsp:txXfrm>
        <a:off x="0" y="2470633"/>
        <a:ext cx="9618133" cy="1621002"/>
      </dsp:txXfrm>
    </dsp:sp>
    <dsp:sp modelId="{85BD0E87-658F-4358-A9E4-7F338B32C175}">
      <dsp:nvSpPr>
        <dsp:cNvPr id="0" name=""/>
        <dsp:cNvSpPr/>
      </dsp:nvSpPr>
      <dsp:spPr>
        <a:xfrm rot="10800000">
          <a:off x="0" y="1845"/>
          <a:ext cx="9618133" cy="2493102"/>
        </a:xfrm>
        <a:prstGeom prst="upArrowCallout">
          <a:avLst/>
        </a:prstGeom>
        <a:solidFill>
          <a:schemeClr val="accent2">
            <a:hueOff val="-2964286"/>
            <a:satOff val="14200"/>
            <a:lumOff val="1313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/>
            <a:t>Bullet points:</a:t>
          </a:r>
          <a:endParaRPr lang="en-US" sz="3100" kern="1200"/>
        </a:p>
      </dsp:txBody>
      <dsp:txXfrm rot="-10800000">
        <a:off x="0" y="1845"/>
        <a:ext cx="9618133" cy="875078"/>
      </dsp:txXfrm>
    </dsp:sp>
    <dsp:sp modelId="{7E299B24-A4F1-4C0F-9EBE-1ED4E7C86578}">
      <dsp:nvSpPr>
        <dsp:cNvPr id="0" name=""/>
        <dsp:cNvSpPr/>
      </dsp:nvSpPr>
      <dsp:spPr>
        <a:xfrm>
          <a:off x="4696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Exploited trusted software supply chains</a:t>
          </a:r>
          <a:endParaRPr lang="en-US" sz="2200" kern="1200"/>
        </a:p>
      </dsp:txBody>
      <dsp:txXfrm>
        <a:off x="4696" y="876924"/>
        <a:ext cx="3202913" cy="745437"/>
      </dsp:txXfrm>
    </dsp:sp>
    <dsp:sp modelId="{0A22CC4C-0BD0-4FEA-A56D-97E727EDFAEF}">
      <dsp:nvSpPr>
        <dsp:cNvPr id="0" name=""/>
        <dsp:cNvSpPr/>
      </dsp:nvSpPr>
      <dsp:spPr>
        <a:xfrm>
          <a:off x="3207609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-2045920"/>
            <a:satOff val="22554"/>
            <a:lumOff val="2148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2045920"/>
              <a:satOff val="22554"/>
              <a:lumOff val="214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Weak validation of updates</a:t>
          </a:r>
          <a:endParaRPr lang="en-US" sz="2200" kern="1200"/>
        </a:p>
      </dsp:txBody>
      <dsp:txXfrm>
        <a:off x="3207609" y="876924"/>
        <a:ext cx="3202913" cy="745437"/>
      </dsp:txXfrm>
    </dsp:sp>
    <dsp:sp modelId="{0AB288D4-6725-48CD-9521-8921D536C2B7}">
      <dsp:nvSpPr>
        <dsp:cNvPr id="0" name=""/>
        <dsp:cNvSpPr/>
      </dsp:nvSpPr>
      <dsp:spPr>
        <a:xfrm>
          <a:off x="6410523" y="876924"/>
          <a:ext cx="3202913" cy="745437"/>
        </a:xfrm>
        <a:prstGeom prst="rect">
          <a:avLst/>
        </a:prstGeom>
        <a:solidFill>
          <a:schemeClr val="accent2">
            <a:tint val="40000"/>
            <a:alpha val="90000"/>
            <a:hueOff val="-4091839"/>
            <a:satOff val="45107"/>
            <a:lumOff val="4296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-4091839"/>
              <a:satOff val="45107"/>
              <a:lumOff val="429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464" tIns="27940" rIns="156464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200" kern="1200"/>
            <a:t>Long-term access to sensitive data</a:t>
          </a:r>
          <a:endParaRPr lang="en-US" sz="2200" kern="1200"/>
        </a:p>
      </dsp:txBody>
      <dsp:txXfrm>
        <a:off x="6410523" y="876924"/>
        <a:ext cx="3202913" cy="7454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406E-E9AA-43CF-957F-6D6266DFAF61}" type="datetimeFigureOut">
              <a:rPr lang="en-GB" smtClean="0"/>
              <a:t>06/02/2026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1D266-64C0-4F49-8971-7B6B7F58A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894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715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66260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9118250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3685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1320003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9699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17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003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623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03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09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428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414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604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2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58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GB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9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Binary Code Globe">
            <a:extLst>
              <a:ext uri="{FF2B5EF4-FFF2-40B4-BE49-F238E27FC236}">
                <a16:creationId xmlns:a16="http://schemas.microsoft.com/office/drawing/2014/main" id="{73E6AA53-9474-9E63-1437-74EE56E34F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B2F46E-6750-F628-2428-CDC40FBF6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SolarWinds Cyber attack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DED96-0737-5227-D241-4E9EA5FC2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69" y="5096789"/>
            <a:ext cx="7379848" cy="1630014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Payman Ghorbani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UoEO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February 2026</a:t>
            </a:r>
          </a:p>
          <a:p>
            <a:pPr>
              <a:lnSpc>
                <a:spcPct val="120000"/>
              </a:lnSpc>
            </a:pPr>
            <a:endParaRPr lang="en-GB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17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EE80229-47F9-834F-DCFE-2BEDA228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GB"/>
              <a:t>Slide 1 – Title &amp; Introduction</a:t>
            </a:r>
            <a:br>
              <a:rPr lang="en-GB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91C80-2678-EF76-2A16-21B8DA04B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/>
            <a:r>
              <a:rPr lang="en-GB" dirty="0"/>
              <a:t>Title: </a:t>
            </a:r>
            <a:r>
              <a:rPr lang="en-GB" i="1" dirty="0"/>
              <a:t>Mitigating Supply Chain Attacks: Lessons from SolarWinds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Brief description of SolarWinds attack (stealthy, supply chain breach affecting 18,000+ organizations).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98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D18CB7-98A6-0EE0-E50E-C7D95D4E1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3" y="609600"/>
            <a:ext cx="10197494" cy="1099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/>
              <a:t>Slide 2 – Attack Exploitation &amp; Impact</a:t>
            </a:r>
            <a:br>
              <a:rPr lang="en-GB" dirty="0"/>
            </a:br>
            <a:endParaRPr lang="en-GB"/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GB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F7B32D1-898E-9A37-2812-B53A28787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786135"/>
              </p:ext>
            </p:extLst>
          </p:nvPr>
        </p:nvGraphicFramePr>
        <p:xfrm>
          <a:off x="1286933" y="1948543"/>
          <a:ext cx="9618133" cy="40934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86563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F8A5-839D-C519-7FD0-945F88CDA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8576"/>
          </a:xfrm>
        </p:spPr>
        <p:txBody>
          <a:bodyPr/>
          <a:lstStyle/>
          <a:p>
            <a:r>
              <a:rPr lang="en-GB" dirty="0"/>
              <a:t>Slide 3 – Prevention Measures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EC8B-5F7E-529B-1CAC-5A71D839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2768"/>
            <a:ext cx="8596668" cy="4974335"/>
          </a:xfrm>
        </p:spPr>
        <p:txBody>
          <a:bodyPr/>
          <a:lstStyle/>
          <a:p>
            <a:r>
              <a:rPr lang="en-GB" dirty="0"/>
              <a:t>Key measures: TPRM (Third Party Risk Management), SBOM (software Bill of Materials), continuous monitoring, zero-trust, incident response.</a:t>
            </a:r>
          </a:p>
          <a:p>
            <a:r>
              <a:rPr lang="en-US" dirty="0"/>
              <a:t>Tools:</a:t>
            </a:r>
          </a:p>
          <a:p>
            <a:r>
              <a:rPr lang="en-US" b="1" dirty="0"/>
              <a:t>Software Composition Analysis (SCA): </a:t>
            </a:r>
            <a:r>
              <a:rPr lang="en-GB" dirty="0"/>
              <a:t>checks the third-party libraries and open-source components used in software. </a:t>
            </a:r>
            <a:r>
              <a:rPr lang="en-GB" dirty="0">
                <a:highlight>
                  <a:srgbClr val="FFFF00"/>
                </a:highlight>
              </a:rPr>
              <a:t>Helps prevent supply-chain attacks by monitoring dependencies.</a:t>
            </a:r>
          </a:p>
          <a:p>
            <a:endParaRPr lang="en-GB" dirty="0">
              <a:highlight>
                <a:srgbClr val="FFFF00"/>
              </a:highlight>
            </a:endParaRPr>
          </a:p>
          <a:p>
            <a:r>
              <a:rPr lang="en-GB" b="1" dirty="0"/>
              <a:t>SIEM (Security Information and Event Management): </a:t>
            </a:r>
            <a:r>
              <a:rPr lang="en-GB" dirty="0"/>
              <a:t>A system that collects and analyses security logs from devices on the network. </a:t>
            </a:r>
            <a:r>
              <a:rPr lang="en-GB" dirty="0">
                <a:highlight>
                  <a:srgbClr val="FFFF00"/>
                </a:highlight>
              </a:rPr>
              <a:t>Helps organisations monitor threats and investigate incidents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SOAR (Security Orchestration, Automation and Response): Integrates with SIEM and other tools to respond faster. </a:t>
            </a:r>
            <a:r>
              <a:rPr lang="en-GB" dirty="0">
                <a:highlight>
                  <a:srgbClr val="FFFF00"/>
                </a:highlight>
              </a:rPr>
              <a:t>Reduces response time and improves incident handling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351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2106E-0D4B-24AE-916A-A8E61CF9C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Slide 4 – Recommended Approach &amp; Conclusion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42E82-373F-0AE3-A7B5-B3156ACC3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074460"/>
            <a:ext cx="10890928" cy="4558352"/>
          </a:xfrm>
        </p:spPr>
        <p:txBody>
          <a:bodyPr>
            <a:normAutofit/>
          </a:bodyPr>
          <a:lstStyle/>
          <a:p>
            <a:pPr lvl="0"/>
            <a:r>
              <a:rPr lang="en-GB" dirty="0"/>
              <a:t>Highlight proactive approach:</a:t>
            </a:r>
          </a:p>
          <a:p>
            <a:pPr lvl="1"/>
            <a:r>
              <a:rPr lang="en-GB" dirty="0"/>
              <a:t>Regular vendor audits</a:t>
            </a:r>
          </a:p>
          <a:p>
            <a:pPr lvl="1"/>
            <a:r>
              <a:rPr lang="en-GB" dirty="0"/>
              <a:t>Continuous monitoring &amp; automation</a:t>
            </a:r>
          </a:p>
          <a:p>
            <a:pPr lvl="1"/>
            <a:r>
              <a:rPr lang="en-GB" dirty="0"/>
              <a:t>Cyber resilience &amp; readiness for third-party attacks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0"/>
            <a:r>
              <a:rPr lang="en-GB" dirty="0">
                <a:highlight>
                  <a:srgbClr val="FFFF00"/>
                </a:highlight>
              </a:rPr>
              <a:t>Closing statement: </a:t>
            </a:r>
            <a:r>
              <a:rPr lang="en-GB" i="1" dirty="0">
                <a:highlight>
                  <a:srgbClr val="FFFF00"/>
                </a:highlight>
              </a:rPr>
              <a:t>“Supply chain security is no longer optional—it’s essential.”</a:t>
            </a:r>
            <a:endParaRPr lang="en-GB" dirty="0">
              <a:highlight>
                <a:srgbClr val="FFFF00"/>
              </a:highlight>
            </a:endParaRPr>
          </a:p>
          <a:p>
            <a:r>
              <a:rPr lang="en-GB" dirty="0"/>
              <a:t> 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128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231</Words>
  <Application>Microsoft Office PowerPoint</Application>
  <PresentationFormat>Widescreen</PresentationFormat>
  <Paragraphs>31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Trebuchet MS</vt:lpstr>
      <vt:lpstr>Wingdings 3</vt:lpstr>
      <vt:lpstr>Facet</vt:lpstr>
      <vt:lpstr>SolarWinds Cyber attack</vt:lpstr>
      <vt:lpstr>Slide 1 – Title &amp; Introduction </vt:lpstr>
      <vt:lpstr>Slide 2 – Attack Exploitation &amp; Impact </vt:lpstr>
      <vt:lpstr>Slide 3 – Prevention Measures &amp; Tools</vt:lpstr>
      <vt:lpstr>Slide 4 – Recommended Approach &amp; 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Ghorbani, Payman</dc:creator>
  <cp:lastModifiedBy>Ghorbani, Payman</cp:lastModifiedBy>
  <cp:revision>1</cp:revision>
  <dcterms:created xsi:type="dcterms:W3CDTF">2026-02-06T14:04:09Z</dcterms:created>
  <dcterms:modified xsi:type="dcterms:W3CDTF">2026-02-06T15:38:36Z</dcterms:modified>
</cp:coreProperties>
</file>

<file path=docProps/thumbnail.jpeg>
</file>